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3" r:id="rId2"/>
    <p:sldId id="257" r:id="rId3"/>
    <p:sldId id="258" r:id="rId4"/>
    <p:sldId id="259" r:id="rId5"/>
    <p:sldId id="260" r:id="rId6"/>
    <p:sldId id="261" r:id="rId7"/>
    <p:sldId id="279" r:id="rId8"/>
    <p:sldId id="278" r:id="rId9"/>
    <p:sldId id="272" r:id="rId10"/>
  </p:sldIdLst>
  <p:sldSz cx="9144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33" d="100"/>
          <a:sy n="33" d="100"/>
        </p:scale>
        <p:origin x="17" y="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8ADC04-399C-480F-B2E9-C3957A758B9A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320870-E8B7-4359-AE64-C4A9193DF7E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3453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-</a:t>
            </a:r>
            <a:br>
              <a:rPr lang="en-US" altLang="zh-TW" dirty="0"/>
            </a:br>
            <a:r>
              <a:rPr lang="zh-TW" altLang="en-US" dirty="0"/>
              <a:t>「關於小熊的事，也關於你，也關於我。」</a:t>
            </a:r>
            <a:br>
              <a:rPr lang="en-US" altLang="zh-TW" dirty="0"/>
            </a:br>
            <a:endParaRPr lang="en-US" altLang="zh-TW" dirty="0"/>
          </a:p>
          <a:p>
            <a:r>
              <a:rPr lang="zh-TW" altLang="en-US" dirty="0"/>
              <a:t>大家好，我是某某醫師，離鄉背井正在擔任外科住院醫師訓練中。</a:t>
            </a:r>
            <a:br>
              <a:rPr lang="en-US" altLang="zh-TW" dirty="0"/>
            </a:br>
            <a:r>
              <a:rPr lang="zh-TW" altLang="en-US" dirty="0"/>
              <a:t>興趣是：</a:t>
            </a:r>
            <a:br>
              <a:rPr lang="en-US" altLang="zh-TW" dirty="0"/>
            </a:br>
            <a:r>
              <a:rPr lang="zh-TW" altLang="en-US" dirty="0"/>
              <a:t>開藥、開刀、開蜂蜜罐罐。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偶爾喜歡寫寫東西、，這個系列通常是放我在醫院的所見所聞，還有我對生活的一些感悟與想法。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某某醫師敬上 </a:t>
            </a:r>
            <a:r>
              <a:rPr lang="en-US" altLang="zh-TW" dirty="0"/>
              <a:t>2022.12.29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3FD20-18E0-446F-9D85-F33036144D6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7632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-</a:t>
            </a:r>
            <a:br>
              <a:rPr lang="en-US" altLang="zh-TW" dirty="0"/>
            </a:br>
            <a:r>
              <a:rPr lang="zh-TW" altLang="en-US" dirty="0"/>
              <a:t>大家好，我是某某醫師，本業是外科住院醫師，將於明年開始進行心臟外科的訓練，雖然刀房訓練充實，但是還是想多充實自己臨床知識！這個系列，會放上我一些整理過的醫學知識內容。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小時候，都曾幻想自己</a:t>
            </a:r>
            <a:r>
              <a:rPr lang="en-US" altLang="zh-TW" dirty="0"/>
              <a:t>TEAM</a:t>
            </a:r>
            <a:r>
              <a:rPr lang="zh-TW" altLang="en-US" dirty="0"/>
              <a:t>上的學長又踢 </a:t>
            </a:r>
            <a:r>
              <a:rPr lang="en-US" altLang="zh-TW" dirty="0"/>
              <a:t>(teaching)</a:t>
            </a:r>
            <a:r>
              <a:rPr lang="zh-TW" altLang="en-US" dirty="0"/>
              <a:t> 又帥，現在慢慢長大了，雖然不是很帥，但也希望能夠給現在正在訓練中的學弟妹一些幫忙。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當然，如果我的內容有誤，也請各位先進不吝更正，我們一起學習！</a:t>
            </a:r>
            <a:endParaRPr lang="en-US" altLang="zh-TW" dirty="0"/>
          </a:p>
          <a:p>
            <a:br>
              <a:rPr lang="en-US" altLang="zh-TW" dirty="0"/>
            </a:br>
            <a:r>
              <a:rPr lang="zh-TW" altLang="en-US" dirty="0"/>
              <a:t>某某醫師敬上 </a:t>
            </a:r>
            <a:r>
              <a:rPr lang="en-US" altLang="zh-TW" dirty="0"/>
              <a:t>2022.12.29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3FD20-18E0-446F-9D85-F33036144D6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8569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9280E6-86CE-EAE5-7588-5E450A6DF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3" name="內容版面配置區 12" descr="一張含有 油畫, 圖畫, 視覺藝術, 寫生 的圖片&#10;&#10;AI 產生的內容可能不正確。">
            <a:extLst>
              <a:ext uri="{FF2B5EF4-FFF2-40B4-BE49-F238E27FC236}">
                <a16:creationId xmlns:a16="http://schemas.microsoft.com/office/drawing/2014/main" id="{50152004-1F88-A8E6-4251-3AB6D2731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-1" t="6068" r="-1431" b="24891"/>
          <a:stretch>
            <a:fillRect/>
          </a:stretch>
        </p:blipFill>
        <p:spPr>
          <a:xfrm>
            <a:off x="-16055" y="0"/>
            <a:ext cx="9414597" cy="9612430"/>
          </a:xfrm>
        </p:spPr>
      </p:pic>
      <p:sp>
        <p:nvSpPr>
          <p:cNvPr id="7" name="Google Shape;64;p14">
            <a:extLst>
              <a:ext uri="{FF2B5EF4-FFF2-40B4-BE49-F238E27FC236}">
                <a16:creationId xmlns:a16="http://schemas.microsoft.com/office/drawing/2014/main" id="{253B9C28-1FDD-D559-887A-8D0A07EA7D1E}"/>
              </a:ext>
            </a:extLst>
          </p:cNvPr>
          <p:cNvSpPr/>
          <p:nvPr/>
        </p:nvSpPr>
        <p:spPr>
          <a:xfrm>
            <a:off x="-16055" y="0"/>
            <a:ext cx="9293059" cy="9612430"/>
          </a:xfrm>
          <a:prstGeom prst="rect">
            <a:avLst/>
          </a:prstGeom>
          <a:solidFill>
            <a:srgbClr val="EE9B00">
              <a:alpha val="21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7408" tIns="77408" rIns="77408" bIns="77408" anchor="ctr" anchorCtr="0">
            <a:noAutofit/>
          </a:bodyPr>
          <a:lstStyle/>
          <a:p>
            <a:endParaRPr sz="1524" dirty="0"/>
          </a:p>
        </p:txBody>
      </p:sp>
      <p:sp>
        <p:nvSpPr>
          <p:cNvPr id="8" name="Google Shape;69;p14">
            <a:extLst>
              <a:ext uri="{FF2B5EF4-FFF2-40B4-BE49-F238E27FC236}">
                <a16:creationId xmlns:a16="http://schemas.microsoft.com/office/drawing/2014/main" id="{709A9977-413F-4426-1395-F5CEA54F258D}"/>
              </a:ext>
            </a:extLst>
          </p:cNvPr>
          <p:cNvSpPr txBox="1"/>
          <p:nvPr/>
        </p:nvSpPr>
        <p:spPr>
          <a:xfrm>
            <a:off x="1582907" y="4006515"/>
            <a:ext cx="6843367" cy="987325"/>
          </a:xfrm>
          <a:prstGeom prst="rect">
            <a:avLst/>
          </a:prstGeom>
          <a:noFill/>
          <a:ln w="152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7408" tIns="77408" rIns="77408" bIns="77408" anchor="t" anchorCtr="0">
            <a:spAutoFit/>
          </a:bodyPr>
          <a:lstStyle/>
          <a:p>
            <a:pPr algn="ctr">
              <a:defRPr sz="6000" b="1">
                <a:solidFill>
                  <a:srgbClr val="000000"/>
                </a:solidFill>
              </a:defRPr>
            </a:pPr>
            <a:r>
              <a:rPr lang="zh-TW" altLang="en-US" sz="5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沒有姓名的值班機器</a:t>
            </a:r>
          </a:p>
        </p:txBody>
      </p:sp>
      <p:pic>
        <p:nvPicPr>
          <p:cNvPr id="9" name="Google Shape;74;p14">
            <a:extLst>
              <a:ext uri="{FF2B5EF4-FFF2-40B4-BE49-F238E27FC236}">
                <a16:creationId xmlns:a16="http://schemas.microsoft.com/office/drawing/2014/main" id="{24F4376F-F4F7-407C-09E9-89FBEB09F3F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14442" y="38334561"/>
            <a:ext cx="8630750" cy="166095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0EB9BE6-F90B-68D6-2882-C48BA18DD6B5}"/>
              </a:ext>
            </a:extLst>
          </p:cNvPr>
          <p:cNvSpPr txBox="1"/>
          <p:nvPr/>
        </p:nvSpPr>
        <p:spPr>
          <a:xfrm>
            <a:off x="6232232" y="8535328"/>
            <a:ext cx="2885660" cy="613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  <p:sp>
        <p:nvSpPr>
          <p:cNvPr id="12" name="Google Shape;69;p14">
            <a:extLst>
              <a:ext uri="{FF2B5EF4-FFF2-40B4-BE49-F238E27FC236}">
                <a16:creationId xmlns:a16="http://schemas.microsoft.com/office/drawing/2014/main" id="{CF1A1FFB-B6D7-77B4-80E0-D99CDA5F39C0}"/>
              </a:ext>
            </a:extLst>
          </p:cNvPr>
          <p:cNvSpPr txBox="1"/>
          <p:nvPr/>
        </p:nvSpPr>
        <p:spPr>
          <a:xfrm>
            <a:off x="3479273" y="5044756"/>
            <a:ext cx="6843367" cy="677561"/>
          </a:xfrm>
          <a:prstGeom prst="rect">
            <a:avLst/>
          </a:prstGeom>
          <a:noFill/>
          <a:ln w="152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7408" tIns="77408" rIns="77408" bIns="77408" anchor="t" anchorCtr="0">
            <a:spAutoFit/>
          </a:bodyPr>
          <a:lstStyle/>
          <a:p>
            <a:pPr algn="ctr"/>
            <a:r>
              <a:rPr lang="zh-TW" altLang="en-US" sz="3387" dirty="0">
                <a:latin typeface="CSong3HK-Medium" panose="00000600000000000000" pitchFamily="50" charset="-120"/>
                <a:ea typeface="CSong3HK-Medium" panose="00000600000000000000" pitchFamily="50" charset="-120"/>
                <a:sym typeface="ZCOOL XiaoWei"/>
              </a:rPr>
              <a:t>院長是湯婆婆嗎</a:t>
            </a:r>
            <a:r>
              <a:rPr lang="en-US" altLang="zh-TW" sz="3387" dirty="0">
                <a:latin typeface="CSong3HK-Medium" panose="00000600000000000000" pitchFamily="50" charset="-120"/>
                <a:ea typeface="CSong3HK-Medium" panose="00000600000000000000" pitchFamily="50" charset="-120"/>
                <a:sym typeface="ZCOOL XiaoWei"/>
              </a:rPr>
              <a:t>?</a:t>
            </a:r>
            <a:endParaRPr lang="zh-TW" altLang="en-US" sz="3387"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</p:txBody>
      </p:sp>
      <p:sp>
        <p:nvSpPr>
          <p:cNvPr id="5" name="AutoShape 2" descr="Generated image">
            <a:extLst>
              <a:ext uri="{FF2B5EF4-FFF2-40B4-BE49-F238E27FC236}">
                <a16:creationId xmlns:a16="http://schemas.microsoft.com/office/drawing/2014/main" id="{24CBEBD9-FCD8-8171-6809-767BB8E945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4419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3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9144000"/>
          </a:xfrm>
          <a:prstGeom prst="rect">
            <a:avLst/>
          </a:prstGeom>
          <a:solidFill>
            <a:srgbClr val="E9D8A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-1092174" y="4218057"/>
            <a:ext cx="113283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500">
                <a:solidFill>
                  <a:srgbClr val="000000"/>
                </a:solidFill>
              </a:defRPr>
            </a:pPr>
            <a:r>
              <a:rPr sz="40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「</a:t>
            </a:r>
            <a:r>
              <a:rPr sz="4000"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喂，我是某某樓層的值班醫師</a:t>
            </a:r>
            <a:r>
              <a:rPr sz="40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...」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96D2025-186E-BB35-5E01-9E34ECEE67E7}"/>
              </a:ext>
            </a:extLst>
          </p:cNvPr>
          <p:cNvSpPr txBox="1"/>
          <p:nvPr/>
        </p:nvSpPr>
        <p:spPr>
          <a:xfrm>
            <a:off x="6232232" y="8535328"/>
            <a:ext cx="2885660" cy="613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9144000"/>
          </a:xfrm>
          <a:prstGeom prst="rect">
            <a:avLst/>
          </a:prstGeom>
          <a:solidFill>
            <a:srgbClr val="E9D8A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823491" y="2743200"/>
            <a:ext cx="5497018" cy="298543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不是張醫師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ctr">
              <a:defRPr sz="40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不是李醫師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ctr">
              <a:defRPr sz="40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不是王醫師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ctr">
              <a:defRPr sz="5000" b="1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只是「值班醫師</a:t>
            </a:r>
            <a:r>
              <a:rPr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」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442E4E1-2EDF-85C3-664F-C989A6E479D6}"/>
              </a:ext>
            </a:extLst>
          </p:cNvPr>
          <p:cNvSpPr txBox="1"/>
          <p:nvPr/>
        </p:nvSpPr>
        <p:spPr>
          <a:xfrm>
            <a:off x="6232232" y="8535328"/>
            <a:ext cx="2885660" cy="613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9144000"/>
          </a:xfrm>
          <a:prstGeom prst="rect">
            <a:avLst/>
          </a:prstGeom>
          <a:solidFill>
            <a:srgbClr val="E9D8A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1371600" y="1828800"/>
            <a:ext cx="6115777" cy="39395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4500" b="1">
                <a:solidFill>
                  <a:srgbClr val="000000"/>
                </a:solidFill>
              </a:defRPr>
            </a:pPr>
            <a:r>
              <a:rPr lang="zh-TW" altLang="en-US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什麼時候開始</a:t>
            </a:r>
          </a:p>
          <a:p>
            <a:pPr algn="l">
              <a:defRPr sz="4500" b="1">
                <a:solidFill>
                  <a:srgbClr val="000000"/>
                </a:solidFill>
              </a:defRPr>
            </a:pPr>
            <a:r>
              <a:rPr lang="zh-TW" altLang="en-US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我們連名字都不說了？</a:t>
            </a:r>
          </a:p>
          <a:p>
            <a:pPr algn="l">
              <a:defRPr sz="3200">
                <a:solidFill>
                  <a:srgbClr val="000000"/>
                </a:solidFill>
              </a:defRPr>
            </a:pP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接到學弟妹的會診電話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越來越常聽到這樣的開場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職位代替了姓名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功能取代了身份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58000" y="822960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000000"/>
                </a:solidFill>
              </a:defRPr>
            </a:pPr>
            <a:r>
              <a:t>IG: 某某醫師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9144000"/>
          </a:xfrm>
          <a:prstGeom prst="rect">
            <a:avLst/>
          </a:prstGeom>
          <a:solidFill>
            <a:srgbClr val="E9D8A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371600" y="1371600"/>
            <a:ext cx="4336444" cy="62016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4500" b="1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為什麼會這樣</a:t>
            </a:r>
            <a:r>
              <a:rPr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？</a:t>
            </a:r>
          </a:p>
          <a:p>
            <a:pPr algn="l">
              <a:defRPr sz="3200">
                <a:solidFill>
                  <a:srgbClr val="000000"/>
                </a:solidFill>
              </a:defRPr>
            </a:pP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也許是</a:t>
            </a:r>
            <a:r>
              <a:rPr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...</a:t>
            </a:r>
          </a:p>
          <a:p>
            <a:pPr algn="l">
              <a:defRPr sz="3200">
                <a:solidFill>
                  <a:srgbClr val="000000"/>
                </a:solidFill>
              </a:defRPr>
            </a:pP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工作壓力太大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慢慢麻木了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害怕被記住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避免被針對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或是醫療文化告訴我們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l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職位比人更重要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BC1A4F1-2AA7-EE92-BE27-BA25C8AA2019}"/>
              </a:ext>
            </a:extLst>
          </p:cNvPr>
          <p:cNvSpPr txBox="1"/>
          <p:nvPr/>
        </p:nvSpPr>
        <p:spPr>
          <a:xfrm>
            <a:off x="6232232" y="8535328"/>
            <a:ext cx="2885660" cy="613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9144000"/>
          </a:xfrm>
          <a:prstGeom prst="rect">
            <a:avLst/>
          </a:prstGeom>
          <a:solidFill>
            <a:srgbClr val="E9D8A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371600" y="2286000"/>
            <a:ext cx="6231276" cy="44538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500" b="1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當我們失去名字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ctr">
              <a:defRPr sz="4500" b="1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我們失去了什麼</a:t>
            </a:r>
            <a:r>
              <a:rPr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？</a:t>
            </a:r>
          </a:p>
          <a:p>
            <a:pPr algn="ctr">
              <a:defRPr sz="3200">
                <a:solidFill>
                  <a:srgbClr val="000000"/>
                </a:solidFill>
              </a:defRPr>
            </a:pP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ctr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從「人」變成「功能</a:t>
            </a:r>
            <a:r>
              <a:rPr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」</a:t>
            </a:r>
          </a:p>
          <a:p>
            <a:pPr algn="ctr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從「張醫師」變成「值班機器</a:t>
            </a:r>
            <a:r>
              <a:rPr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」</a:t>
            </a:r>
          </a:p>
          <a:p>
            <a:pPr algn="ctr">
              <a:defRPr sz="3200">
                <a:solidFill>
                  <a:srgbClr val="000000"/>
                </a:solidFill>
              </a:defRPr>
            </a:pP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ctr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這是保護機制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 algn="ctr">
              <a:defRPr sz="3200">
                <a:solidFill>
                  <a:srgbClr val="000000"/>
                </a:solidFill>
              </a:defRPr>
            </a:pPr>
            <a:r>
              <a:rPr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還是我們付出的代價</a:t>
            </a:r>
            <a:r>
              <a:rPr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？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AEDF75F-5B16-1990-5A53-A9191BA7F406}"/>
              </a:ext>
            </a:extLst>
          </p:cNvPr>
          <p:cNvSpPr txBox="1"/>
          <p:nvPr/>
        </p:nvSpPr>
        <p:spPr>
          <a:xfrm>
            <a:off x="6232232" y="8535328"/>
            <a:ext cx="2885660" cy="613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9144000"/>
          </a:xfrm>
          <a:prstGeom prst="rect">
            <a:avLst/>
          </a:prstGeom>
          <a:solidFill>
            <a:srgbClr val="E9D8A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526681" y="529747"/>
            <a:ext cx="1502335" cy="861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5000" b="1">
                <a:solidFill>
                  <a:srgbClr val="000000"/>
                </a:solidFill>
                <a:latin typeface="csong"/>
              </a:defRPr>
            </a:pPr>
            <a:r>
              <a:rPr lang="zh-TW" altLang="en-US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後話</a:t>
            </a:r>
            <a:endParaRPr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5762" y="1226792"/>
            <a:ext cx="5724644" cy="7478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>
                <a:solidFill>
                  <a:srgbClr val="000000"/>
                </a:solidFill>
                <a:latin typeface="csong"/>
              </a:defRPr>
            </a:pPr>
            <a:endParaRPr sz="2400"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>
              <a:defRPr sz="3000">
                <a:solidFill>
                  <a:srgbClr val="000000"/>
                </a:solidFill>
                <a:latin typeface="csong"/>
              </a:defRPr>
            </a:pP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其實這篇已經存在電腦裡面很久了</a:t>
            </a:r>
            <a:endParaRPr lang="en-US" altLang="zh-TW" sz="2400"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>
              <a:defRPr sz="3000">
                <a:solidFill>
                  <a:srgbClr val="000000"/>
                </a:solidFill>
                <a:latin typeface="csong"/>
              </a:defRPr>
            </a:pP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一直沒有時間跟大家分享</a:t>
            </a:r>
            <a:endParaRPr lang="en-US" altLang="zh-TW" sz="2400"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>
              <a:defRPr sz="3000">
                <a:solidFill>
                  <a:srgbClr val="000000"/>
                </a:solidFill>
                <a:latin typeface="csong"/>
              </a:defRPr>
            </a:pPr>
            <a:endParaRPr lang="en-US" sz="2400"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>
              <a:defRPr sz="3000">
                <a:solidFill>
                  <a:srgbClr val="000000"/>
                </a:solidFill>
                <a:latin typeface="csong"/>
              </a:defRPr>
            </a:pP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一開始養成這個習慣是</a:t>
            </a: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看到老師跟學長說：</a:t>
            </a: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「你沒有說名字，我怎麼知道你是誰？」</a:t>
            </a: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後來自己當了學長</a:t>
            </a: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也開始觀察到這個現象</a:t>
            </a: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對我來說，具名不只是禮貌</a:t>
            </a: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更是代表我願意為我的言行負責任</a:t>
            </a:r>
            <a:endParaRPr lang="en-US" sz="2400"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  <a:p>
            <a:pPr>
              <a:defRPr sz="3000">
                <a:solidFill>
                  <a:srgbClr val="000000"/>
                </a:solidFill>
                <a:latin typeface="csong"/>
              </a:defRPr>
            </a:pP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也是我們在醫院建立個人名聲的方式</a:t>
            </a: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有學弟妹說，覺得自己是誰沒有人在乎</a:t>
            </a: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但你自己都不在乎了誰會在乎！</a:t>
            </a: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br>
              <a:rPr lang="en-US" altLang="zh-TW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r>
              <a:rPr sz="2400"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下次打電話時</a:t>
            </a: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，試試看</a:t>
            </a:r>
            <a:r>
              <a:rPr sz="2400" dirty="0" err="1">
                <a:latin typeface="CSong3HK-Medium" panose="00000600000000000000" pitchFamily="50" charset="-120"/>
                <a:ea typeface="CSong3HK-Medium" panose="00000600000000000000" pitchFamily="50" charset="-120"/>
              </a:rPr>
              <a:t>介紹你自己</a:t>
            </a:r>
            <a:br>
              <a:rPr 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</a:br>
            <a:r>
              <a:rPr lang="zh-TW" altLang="en-US" sz="2400" dirty="0">
                <a:latin typeface="CSong3HK-Medium" panose="00000600000000000000" pitchFamily="50" charset="-120"/>
                <a:ea typeface="CSong3HK-Medium" panose="00000600000000000000" pitchFamily="50" charset="-120"/>
              </a:rPr>
              <a:t>或許會有意想不到的收穫！</a:t>
            </a:r>
            <a:endParaRPr sz="2400" dirty="0">
              <a:latin typeface="CSong3HK-Medium" panose="00000600000000000000" pitchFamily="50" charset="-120"/>
              <a:ea typeface="CSong3HK-Medium" panose="00000600000000000000" pitchFamily="50" charset="-120"/>
            </a:endParaRPr>
          </a:p>
        </p:txBody>
      </p:sp>
      <p:pic>
        <p:nvPicPr>
          <p:cNvPr id="5" name="Picture 4" descr="IG某某醫師浮水印(放在右下角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8046720"/>
            <a:ext cx="2334802" cy="731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0F4E51-7997-4D16-F87B-A80D7940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」</a:t>
            </a:r>
          </a:p>
        </p:txBody>
      </p:sp>
      <p:pic>
        <p:nvPicPr>
          <p:cNvPr id="9" name="內容版面配置區 8" descr="一張含有 文字, 穿著 的圖片&#10;&#10;自動產生的描述">
            <a:extLst>
              <a:ext uri="{FF2B5EF4-FFF2-40B4-BE49-F238E27FC236}">
                <a16:creationId xmlns:a16="http://schemas.microsoft.com/office/drawing/2014/main" id="{FCD398A5-A628-BA9B-32EE-ED13BD5E8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405" y="2434189"/>
            <a:ext cx="5801191" cy="5801191"/>
          </a:xfrm>
        </p:spPr>
      </p:pic>
      <p:sp>
        <p:nvSpPr>
          <p:cNvPr id="5" name="Google Shape;65;p14">
            <a:extLst>
              <a:ext uri="{FF2B5EF4-FFF2-40B4-BE49-F238E27FC236}">
                <a16:creationId xmlns:a16="http://schemas.microsoft.com/office/drawing/2014/main" id="{AF2E74AF-930D-A32E-4848-BA06E6269BB0}"/>
              </a:ext>
            </a:extLst>
          </p:cNvPr>
          <p:cNvSpPr/>
          <p:nvPr/>
        </p:nvSpPr>
        <p:spPr>
          <a:xfrm>
            <a:off x="1" y="1"/>
            <a:ext cx="9163659" cy="9144000"/>
          </a:xfrm>
          <a:prstGeom prst="rect">
            <a:avLst/>
          </a:prstGeom>
          <a:solidFill>
            <a:srgbClr val="E9D8A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7408" tIns="77408" rIns="77408" bIns="77408" anchor="ctr" anchorCtr="0">
            <a:noAutofit/>
          </a:bodyPr>
          <a:lstStyle/>
          <a:p>
            <a:endParaRPr sz="1524" dirty="0"/>
          </a:p>
        </p:txBody>
      </p:sp>
      <p:sp>
        <p:nvSpPr>
          <p:cNvPr id="3" name="Google Shape;69;p14">
            <a:extLst>
              <a:ext uri="{FF2B5EF4-FFF2-40B4-BE49-F238E27FC236}">
                <a16:creationId xmlns:a16="http://schemas.microsoft.com/office/drawing/2014/main" id="{9774E5B5-90B5-8297-E64C-8965D24BAA5C}"/>
              </a:ext>
            </a:extLst>
          </p:cNvPr>
          <p:cNvSpPr txBox="1"/>
          <p:nvPr/>
        </p:nvSpPr>
        <p:spPr>
          <a:xfrm>
            <a:off x="365942" y="7097157"/>
            <a:ext cx="8634273" cy="1641543"/>
          </a:xfrm>
          <a:prstGeom prst="rect">
            <a:avLst/>
          </a:prstGeom>
          <a:noFill/>
          <a:ln w="152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7408" tIns="77408" rIns="77408" bIns="77408" anchor="t" anchorCtr="0">
            <a:spAutoFit/>
          </a:bodyPr>
          <a:lstStyle/>
          <a:p>
            <a:r>
              <a:rPr lang="zh-TW" altLang="en-US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「名字一旦被奪走了，就會找不到回家的路」</a:t>
            </a:r>
            <a:br>
              <a:rPr lang="en-US" altLang="zh-TW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endParaRPr lang="en-US" altLang="zh-TW" sz="3217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BB349B4-993C-62E6-F716-C07CF6FF4ECB}"/>
              </a:ext>
            </a:extLst>
          </p:cNvPr>
          <p:cNvSpPr txBox="1"/>
          <p:nvPr/>
        </p:nvSpPr>
        <p:spPr>
          <a:xfrm>
            <a:off x="6232232" y="8535328"/>
            <a:ext cx="2885660" cy="613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  <p:pic>
        <p:nvPicPr>
          <p:cNvPr id="1026" name="Picture 2" descr="對照的世界：電影《神隱少女》">
            <a:extLst>
              <a:ext uri="{FF2B5EF4-FFF2-40B4-BE49-F238E27FC236}">
                <a16:creationId xmlns:a16="http://schemas.microsoft.com/office/drawing/2014/main" id="{57299DFA-EB38-1378-51D4-0D7CB89B8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0" y="1789629"/>
            <a:ext cx="9144000" cy="4935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8974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63;p14">
            <a:extLst>
              <a:ext uri="{FF2B5EF4-FFF2-40B4-BE49-F238E27FC236}">
                <a16:creationId xmlns:a16="http://schemas.microsoft.com/office/drawing/2014/main" id="{B3B9E4DD-11FD-F17D-BFAE-42D0F2BD0504}"/>
              </a:ext>
            </a:extLst>
          </p:cNvPr>
          <p:cNvSpPr/>
          <p:nvPr/>
        </p:nvSpPr>
        <p:spPr>
          <a:xfrm>
            <a:off x="-8226" y="-87306"/>
            <a:ext cx="9144000" cy="9301774"/>
          </a:xfrm>
          <a:prstGeom prst="rect">
            <a:avLst/>
          </a:prstGeom>
          <a:solidFill>
            <a:srgbClr val="CA670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7408" tIns="77408" rIns="77408" bIns="77408" anchor="ctr" anchorCtr="0">
            <a:noAutofit/>
          </a:bodyPr>
          <a:lstStyle/>
          <a:p>
            <a:endParaRPr sz="1524"/>
          </a:p>
        </p:txBody>
      </p:sp>
      <p:sp>
        <p:nvSpPr>
          <p:cNvPr id="2" name="Google Shape;65;p14">
            <a:extLst>
              <a:ext uri="{FF2B5EF4-FFF2-40B4-BE49-F238E27FC236}">
                <a16:creationId xmlns:a16="http://schemas.microsoft.com/office/drawing/2014/main" id="{ADA50B88-999F-A81F-7A40-E3B670593DCA}"/>
              </a:ext>
            </a:extLst>
          </p:cNvPr>
          <p:cNvSpPr/>
          <p:nvPr/>
        </p:nvSpPr>
        <p:spPr>
          <a:xfrm>
            <a:off x="228303" y="82545"/>
            <a:ext cx="8551557" cy="8878513"/>
          </a:xfrm>
          <a:prstGeom prst="rect">
            <a:avLst/>
          </a:prstGeom>
          <a:solidFill>
            <a:srgbClr val="E9D8A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7408" tIns="77408" rIns="77408" bIns="77408" anchor="ctr" anchorCtr="0">
            <a:noAutofit/>
          </a:bodyPr>
          <a:lstStyle/>
          <a:p>
            <a:endParaRPr sz="1524" dirty="0"/>
          </a:p>
        </p:txBody>
      </p:sp>
      <p:sp>
        <p:nvSpPr>
          <p:cNvPr id="12" name="Google Shape;69;p14">
            <a:extLst>
              <a:ext uri="{FF2B5EF4-FFF2-40B4-BE49-F238E27FC236}">
                <a16:creationId xmlns:a16="http://schemas.microsoft.com/office/drawing/2014/main" id="{D4B6593D-3B53-677F-2B05-4CEAFB9671FF}"/>
              </a:ext>
            </a:extLst>
          </p:cNvPr>
          <p:cNvSpPr txBox="1"/>
          <p:nvPr/>
        </p:nvSpPr>
        <p:spPr>
          <a:xfrm>
            <a:off x="1773080" y="2513353"/>
            <a:ext cx="26071895" cy="4611971"/>
          </a:xfrm>
          <a:prstGeom prst="rect">
            <a:avLst/>
          </a:prstGeom>
          <a:noFill/>
          <a:ln w="152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7408" tIns="77408" rIns="77408" bIns="77408" anchor="t" anchorCtr="0">
            <a:spAutoFit/>
          </a:bodyPr>
          <a:lstStyle/>
          <a:p>
            <a:r>
              <a:rPr lang="zh-TW" altLang="en-US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喜歡我的內容</a:t>
            </a:r>
            <a:br>
              <a:rPr lang="en-US" altLang="zh-TW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不一定需要按讚</a:t>
            </a:r>
            <a:br>
              <a:rPr lang="en-US" altLang="zh-TW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也不一定需要分享</a:t>
            </a:r>
            <a:br>
              <a:rPr lang="en-US" altLang="zh-TW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可以的話</a:t>
            </a:r>
            <a:br>
              <a:rPr lang="en-US" altLang="zh-TW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留個言跟我說些什麼</a:t>
            </a:r>
            <a:br>
              <a:rPr lang="en-US" altLang="zh-TW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如果能跟你交個朋友</a:t>
            </a:r>
            <a:endParaRPr lang="en-US" altLang="zh-TW" sz="3217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r>
              <a:rPr lang="zh-TW" altLang="en-US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那就太好了</a:t>
            </a:r>
            <a:r>
              <a:rPr lang="zh-TW" altLang="en-US" sz="321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Wingdings" panose="05000000000000000000" pitchFamily="2" charset="2"/>
              </a:rPr>
              <a:t></a:t>
            </a:r>
            <a:endParaRPr lang="en-US" altLang="zh-TW" sz="3217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4EE062BC-185C-1D41-DAC3-076EFA11DF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80" y="1111029"/>
            <a:ext cx="1122562" cy="1122562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509C321C-9F27-F46A-FCDB-4BC4A03E1775}"/>
              </a:ext>
            </a:extLst>
          </p:cNvPr>
          <p:cNvSpPr txBox="1"/>
          <p:nvPr/>
        </p:nvSpPr>
        <p:spPr>
          <a:xfrm>
            <a:off x="6232232" y="8535328"/>
            <a:ext cx="2885660" cy="613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3387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</p:spTree>
    <p:extLst>
      <p:ext uri="{BB962C8B-B14F-4D97-AF65-F5344CB8AC3E}">
        <p14:creationId xmlns:p14="http://schemas.microsoft.com/office/powerpoint/2010/main" val="1593939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503</Words>
  <Application>Microsoft Office PowerPoint</Application>
  <PresentationFormat>自訂</PresentationFormat>
  <Paragraphs>60</Paragraphs>
  <Slides>9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CSong3HK-Medium</vt:lpstr>
      <vt:lpstr>Aptos</vt:lpstr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」</vt:lpstr>
      <vt:lpstr>PowerPoint 簡報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Yuru Hung</dc:creator>
  <cp:keywords/>
  <dc:description>generated using python-pptx</dc:description>
  <cp:lastModifiedBy>洪郁茹</cp:lastModifiedBy>
  <cp:revision>3</cp:revision>
  <dcterms:created xsi:type="dcterms:W3CDTF">2013-01-27T09:14:16Z</dcterms:created>
  <dcterms:modified xsi:type="dcterms:W3CDTF">2025-12-12T14:56:07Z</dcterms:modified>
  <cp:category/>
</cp:coreProperties>
</file>

<file path=docProps/thumbnail.jpeg>
</file>